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56" r:id="rId3"/>
    <p:sldId id="269" r:id="rId4"/>
    <p:sldId id="262" r:id="rId5"/>
    <p:sldId id="283" r:id="rId6"/>
    <p:sldId id="284" r:id="rId7"/>
    <p:sldId id="285" r:id="rId8"/>
    <p:sldId id="286" r:id="rId9"/>
    <p:sldId id="287" r:id="rId10"/>
    <p:sldId id="289" r:id="rId11"/>
    <p:sldId id="270" r:id="rId12"/>
    <p:sldId id="281" r:id="rId13"/>
    <p:sldId id="272" r:id="rId14"/>
    <p:sldId id="273" r:id="rId15"/>
    <p:sldId id="275" r:id="rId16"/>
    <p:sldId id="282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</p14:sldIdLst>
        </p14:section>
        <p14:section name="강화학습을 통한 원자재 가격 예측" id="{F1652DD8-84ED-4155-8DD1-35763214DA39}">
          <p14:sldIdLst>
            <p14:sldId id="262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72"/>
            <p14:sldId id="273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86" userDrawn="1">
          <p15:clr>
            <a:srgbClr val="A4A3A4"/>
          </p15:clr>
        </p15:guide>
        <p15:guide id="6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8" y="54"/>
      </p:cViewPr>
      <p:guideLst>
        <p:guide pos="506"/>
        <p:guide orient="horz" pos="572"/>
        <p:guide pos="4430"/>
        <p:guide orient="horz" pos="1162"/>
        <p:guide orient="horz" pos="2886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CapstoneDesig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014148" y="1844675"/>
            <a:ext cx="8163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4711168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결과 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프로젝트의 예측 시스템은 총 </a:t>
            </a:r>
            <a:r>
              <a:rPr lang="en-US" altLang="ko-KR" sz="1400" dirty="0"/>
              <a:t>9.74%</a:t>
            </a:r>
            <a:r>
              <a:rPr lang="ko-KR" altLang="en-US" sz="1400" dirty="0"/>
              <a:t>의 수익률을 기록하며</a:t>
            </a:r>
            <a:r>
              <a:rPr lang="en-US" altLang="ko-KR" sz="1400" dirty="0"/>
              <a:t>, </a:t>
            </a:r>
            <a:r>
              <a:rPr lang="ko-KR" altLang="en-US" sz="1400" dirty="0"/>
              <a:t>신규 투자자들이 손실을 입지 않도록 도왔습니다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시스템의 안전성과 신뢰성이 입증되었습니다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개선 사항</a:t>
            </a:r>
            <a:r>
              <a:rPr lang="en-US" altLang="ko-KR" sz="1600" dirty="0"/>
              <a:t> : </a:t>
            </a:r>
            <a:r>
              <a:rPr lang="ko-KR" altLang="en-US" sz="1400" dirty="0"/>
              <a:t>강화학습 모델은 더 많은 데이터를 학습할수록 예측 정확도가 향상됩니다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향후에는 </a:t>
            </a:r>
            <a:r>
              <a:rPr lang="en-US" altLang="ko-KR" sz="1400" dirty="0"/>
              <a:t>20</a:t>
            </a:r>
            <a:r>
              <a:rPr lang="ko-KR" altLang="en-US" sz="1400" dirty="0"/>
              <a:t>년치 데이터를 학습시켜 성능 개선과 예측 정확도를 높이는 것을 목표로 합니다</a:t>
            </a:r>
            <a:r>
              <a:rPr lang="en-US" altLang="ko-KR" sz="1400" dirty="0"/>
              <a:t>.</a:t>
            </a:r>
            <a:endParaRPr lang="en-US" altLang="ko-KR" sz="1400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68A41-2D98-F200-A4C5-FDA5817CFB62}"/>
              </a:ext>
            </a:extLst>
          </p:cNvPr>
          <p:cNvSpPr txBox="1"/>
          <p:nvPr/>
        </p:nvSpPr>
        <p:spPr>
          <a:xfrm>
            <a:off x="10999741" y="6061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6FEC0-7185-E1E9-D601-E671397A9588}"/>
              </a:ext>
            </a:extLst>
          </p:cNvPr>
          <p:cNvCxnSpPr>
            <a:cxnSpLocks/>
          </p:cNvCxnSpPr>
          <p:nvPr/>
        </p:nvCxnSpPr>
        <p:spPr>
          <a:xfrm>
            <a:off x="11125200" y="6423992"/>
            <a:ext cx="1066800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E9BDE-9184-0B64-25BA-9E9ED6580608}"/>
              </a:ext>
            </a:extLst>
          </p:cNvPr>
          <p:cNvSpPr txBox="1"/>
          <p:nvPr/>
        </p:nvSpPr>
        <p:spPr>
          <a:xfrm>
            <a:off x="11017004" y="6488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3"/>
              </a:rPr>
              <a:t>구현 결과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447992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기술적인 </a:t>
            </a:r>
            <a:r>
              <a:rPr lang="ko-KR" altLang="en-US" sz="1400" b="1" dirty="0" err="1">
                <a:effectLst/>
              </a:rPr>
              <a:t>배운점</a:t>
            </a:r>
            <a:r>
              <a:rPr lang="ko-KR" altLang="en-US" sz="1400" b="1" dirty="0">
                <a:effectLst/>
              </a:rPr>
              <a:t>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/>
              <a:t>강화학습 모델을 통해 알고리즘 학습과 최적화된 학습 환경 설정 방법을 배워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머신러닝</a:t>
            </a:r>
            <a:r>
              <a:rPr lang="ko-KR" altLang="en-US" sz="1400" dirty="0"/>
              <a:t> 성능 향상에 대한 이해를 높였습니다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문제 해결  </a:t>
            </a:r>
            <a:r>
              <a:rPr lang="en-US" altLang="ko-KR" sz="1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알고리즘 구현 중 자료 부족으로 어려움을 겪었으나</a:t>
            </a:r>
            <a:r>
              <a:rPr lang="en-US" altLang="ko-KR" sz="1400" dirty="0"/>
              <a:t>, </a:t>
            </a:r>
            <a:r>
              <a:rPr lang="ko-KR" altLang="en-US" sz="1400" dirty="0"/>
              <a:t>해외 사이트에서 자료를 번역하여 학습한 후 알고리즘을 이해할 수 있었습니다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수집 후 가공 과정에서 어려움을 겪었으나</a:t>
            </a:r>
            <a:r>
              <a:rPr lang="en-US" altLang="ko-KR" sz="1400" dirty="0"/>
              <a:t>, </a:t>
            </a:r>
            <a:r>
              <a:rPr lang="ko-KR" altLang="en-US" sz="1400" dirty="0"/>
              <a:t>교수님이 제시한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기법을 통해 데이터를 정제하고 모델에 적합한 형태로 변환하여 해결했습니다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팀워크와 협업 </a:t>
            </a:r>
            <a:r>
              <a:rPr lang="en-US" altLang="ko-KR" sz="1400" dirty="0"/>
              <a:t>: </a:t>
            </a:r>
            <a:r>
              <a:rPr lang="ko-KR" altLang="en-US" sz="1400" dirty="0"/>
              <a:t>이번 프로젝트는 처음 만난 조원들과 협업하면서 역할 분담과 의견 조율의 중요성을 배웠고</a:t>
            </a:r>
            <a:r>
              <a:rPr lang="en-US" altLang="ko-KR" sz="1400" dirty="0"/>
              <a:t>, </a:t>
            </a:r>
            <a:r>
              <a:rPr lang="ko-KR" altLang="en-US" sz="1400" dirty="0"/>
              <a:t>주기적인 회의를 통해 원활한 커뮤니케이션과 문제 해결이 프로젝트 성공에 중요한 역할임을 배웠습니다</a:t>
            </a:r>
            <a:r>
              <a:rPr lang="en-US" altLang="ko-KR" sz="1400" dirty="0"/>
              <a:t>..</a:t>
            </a:r>
            <a:endParaRPr lang="en-US" altLang="ko-KR" sz="140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화장품을 구매하거나 직접 화장할 필요 없이</a:t>
            </a:r>
            <a:r>
              <a:rPr lang="en-US" altLang="ko-KR" sz="1400" dirty="0"/>
              <a:t>, </a:t>
            </a:r>
            <a:r>
              <a:rPr lang="ko-KR" altLang="en-US" sz="1400" dirty="0"/>
              <a:t>미리 화장된 모습을 보여주는 시스템을 개발한 프로젝트입니다</a:t>
            </a:r>
            <a:r>
              <a:rPr lang="en-US" altLang="ko-KR" sz="1400" dirty="0"/>
              <a:t>. Spring Boot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FastAPI</a:t>
            </a:r>
            <a:r>
              <a:rPr lang="ko-KR" altLang="en-US" sz="1400" dirty="0"/>
              <a:t>를 활용하여 서버를 구축하고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사용자에게 맞춤형 화장된 모습을 제공하는 서비스를 구현했습니다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39823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913209"/>
            <a:ext cx="3169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-apple-system"/>
              </a:rPr>
              <a:t>2024.09~2024.12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현호성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한기윤</a:t>
            </a:r>
            <a:r>
              <a:rPr lang="en-US" altLang="ko-KR" sz="1400" dirty="0"/>
              <a:t>, </a:t>
            </a:r>
            <a:r>
              <a:rPr lang="ko-KR" altLang="en-US" sz="1400" dirty="0"/>
              <a:t>최준원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담당 기능</a:t>
            </a:r>
            <a:r>
              <a:rPr lang="en-US" altLang="ko-K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DB </a:t>
            </a:r>
            <a:r>
              <a:rPr lang="ko-KR" altLang="en-US" sz="1400" dirty="0"/>
              <a:t>설계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Spring Boot</a:t>
            </a:r>
            <a:r>
              <a:rPr lang="ko-KR" altLang="en-US" sz="1400" dirty="0"/>
              <a:t>를 활용 웹 개발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82960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4051804"/>
            <a:ext cx="54902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프로젝트 목표</a:t>
            </a:r>
            <a:r>
              <a:rPr lang="ko-KR" altLang="en-US" sz="1400" b="0" dirty="0">
                <a:effectLst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/>
              <a:t>사용자 친화적인 웹 서버 환경을 구축하여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원하는 다양한 화장품을 적용한 화장된 모습을 실시간으로 보여주는 시스템을 개발하는 것입니다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/>
              <a:t>대부분의 웹 애플리케이션에서는 사용자가 여러 화장품을 동시에 적용하여 화장된 모습을 실시간으로 확인하는 기능을 제공하지 않습니다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이로 인해 사용자들은 화장품을 하나씩 적용해가며 결과를 비교해야 하는 불편함을 겪습니다</a:t>
            </a:r>
            <a:r>
              <a:rPr lang="en-US" altLang="ko-KR" sz="1400" b="0" dirty="0">
                <a:effectLst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해결 방안</a:t>
            </a:r>
            <a:r>
              <a:rPr lang="ko-KR" altLang="en-US" sz="1400" b="0" dirty="0">
                <a:effectLst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/>
              <a:t>OpenCV</a:t>
            </a:r>
            <a:r>
              <a:rPr lang="ko-KR" altLang="en-US" sz="1400" dirty="0"/>
              <a:t>를 활용하여 여러 화장품을 동시에 적용하고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실시간으로 사용자의 얼굴에 변화를 반영하는 시스템을 구현합니다</a:t>
            </a:r>
            <a:r>
              <a:rPr lang="en-US" altLang="ko-KR" sz="1400" dirty="0"/>
              <a:t>.</a:t>
            </a:r>
            <a:endParaRPr lang="en-US" altLang="ko-KR" sz="1400" b="0" dirty="0"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29940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5" y="1996391"/>
            <a:ext cx="57244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언어</a:t>
            </a:r>
            <a:r>
              <a:rPr lang="ko-KR" altLang="en-US" sz="1600" dirty="0"/>
              <a:t> </a:t>
            </a:r>
            <a:r>
              <a:rPr lang="en-US" altLang="ko-KR" sz="1600" dirty="0"/>
              <a:t>: Python, Java, HTML5, CSS3,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Thymeleaf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프레임워크</a:t>
            </a:r>
            <a:r>
              <a:rPr lang="ko-KR" altLang="en-US" sz="1600" dirty="0"/>
              <a:t> </a:t>
            </a:r>
            <a:r>
              <a:rPr lang="en-US" altLang="ko-KR" sz="1600" dirty="0"/>
              <a:t>: Spring boot, Boot Strap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API, </a:t>
            </a:r>
            <a:r>
              <a:rPr lang="ko-KR" altLang="en-US" sz="1600" b="1" dirty="0"/>
              <a:t>라이브러리</a:t>
            </a:r>
            <a:r>
              <a:rPr lang="ko-KR" altLang="en-US" sz="1600" dirty="0"/>
              <a:t> </a:t>
            </a:r>
            <a:r>
              <a:rPr lang="en-US" altLang="ko-KR" sz="1600" dirty="0"/>
              <a:t>: OpenCV, Scikit-Learn, Pandas, Lombok</a:t>
            </a:r>
          </a:p>
          <a:p>
            <a:r>
              <a:rPr lang="en-US" altLang="ko-KR" sz="1600" dirty="0"/>
              <a:t>                           Matplotlib,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Mediapipe</a:t>
            </a:r>
            <a:r>
              <a:rPr lang="en-US" altLang="ko-KR" sz="1600" dirty="0"/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Database</a:t>
            </a:r>
            <a:r>
              <a:rPr lang="en-US" altLang="ko-KR" sz="1600" dirty="0"/>
              <a:t> : 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IDE</a:t>
            </a:r>
            <a:r>
              <a:rPr lang="en-US" altLang="ko-KR" sz="1600" dirty="0"/>
              <a:t> : 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Version Control </a:t>
            </a:r>
            <a:r>
              <a:rPr lang="en-US" altLang="ko-KR" sz="1600" dirty="0"/>
              <a:t>: 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B8CA08-71CB-9313-D8F3-3FE5DD33971C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46D89-C6DB-EC1A-0FA5-1C04F57D6BF6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777642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/>
              <a:t>회원가입을 통해 </a:t>
            </a:r>
            <a:r>
              <a:rPr lang="en-US" altLang="ko-KR" sz="1600" dirty="0"/>
              <a:t>Smart Makeup </a:t>
            </a:r>
            <a:r>
              <a:rPr lang="ko-KR" altLang="en-US" sz="1600" dirty="0"/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C0271-C64A-83A7-E3F2-988BA4465705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BE073-0243-3121-9380-96CC01C14921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결과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다양한 화장품을 적용한 모습을 실시간으로 확인할 수 있는 시스템을 구현하여</a:t>
            </a:r>
            <a:r>
              <a:rPr lang="en-US" altLang="ko-KR" sz="1400" dirty="0"/>
              <a:t>, </a:t>
            </a:r>
            <a:r>
              <a:rPr lang="ko-KR" altLang="en-US" sz="1400" dirty="0"/>
              <a:t>목표대로 여러 화장품이 적용된 사용자의 얼굴을 출력하는 웹 페이지를 성공적으로 완성했습니다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개선 사항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/>
              <a:t>현재 </a:t>
            </a:r>
            <a:r>
              <a:rPr lang="en-US" altLang="ko-KR" sz="1400" dirty="0"/>
              <a:t>Python</a:t>
            </a:r>
            <a:r>
              <a:rPr lang="ko-KR" altLang="en-US" sz="1400" dirty="0"/>
              <a:t>을 사용하여 영상 처리를 수행하는 과정에서 속도 저하 문제가 발생하고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해결하기 위해 향후 </a:t>
            </a:r>
            <a:r>
              <a:rPr lang="en-US" altLang="ko-KR" sz="1400" dirty="0"/>
              <a:t>C++</a:t>
            </a:r>
            <a:r>
              <a:rPr lang="ko-KR" altLang="en-US" sz="1400" dirty="0"/>
              <a:t>로 코드 변경을 고려하여 성능을 개선할 계획입니다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</a:t>
            </a:r>
            <a:r>
              <a:rPr lang="en-US" altLang="ko-KR" sz="1400" dirty="0"/>
              <a:t>, AWS</a:t>
            </a:r>
            <a:r>
              <a:rPr lang="ko-KR" altLang="en-US" sz="1400" dirty="0"/>
              <a:t>와 같은 클라우드 서비스를 활용하여 사용자가 어디서든 서비스에 접근할 수 있도록 배포할 예정입니다</a:t>
            </a:r>
            <a:r>
              <a:rPr lang="en-US" altLang="ko-KR" sz="1400" dirty="0"/>
              <a:t>.</a:t>
            </a:r>
            <a:endParaRPr lang="en-US" altLang="ko-KR" sz="14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9CDEE-0C6D-B7FA-0A28-AF5E0B801C28}"/>
              </a:ext>
            </a:extLst>
          </p:cNvPr>
          <p:cNvSpPr txBox="1"/>
          <p:nvPr/>
        </p:nvSpPr>
        <p:spPr>
          <a:xfrm>
            <a:off x="10958171" y="6013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840BC4-11F6-F981-3427-1D078BD723CA}"/>
              </a:ext>
            </a:extLst>
          </p:cNvPr>
          <p:cNvCxnSpPr>
            <a:cxnSpLocks/>
          </p:cNvCxnSpPr>
          <p:nvPr/>
        </p:nvCxnSpPr>
        <p:spPr>
          <a:xfrm>
            <a:off x="11017004" y="6382428"/>
            <a:ext cx="1174996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67C04B-6B8D-510F-2573-CD15B9B345C2}"/>
              </a:ext>
            </a:extLst>
          </p:cNvPr>
          <p:cNvSpPr txBox="1"/>
          <p:nvPr/>
        </p:nvSpPr>
        <p:spPr>
          <a:xfrm>
            <a:off x="11002251" y="6488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3"/>
              </a:rPr>
              <a:t>구현 결과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기술적인 </a:t>
            </a:r>
            <a:r>
              <a:rPr lang="ko-KR" altLang="en-US" sz="1400" b="1" dirty="0" err="1"/>
              <a:t>배운점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en-US" altLang="ko-KR" sz="1400" dirty="0"/>
              <a:t>Spring Boot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FastAPI</a:t>
            </a:r>
            <a:r>
              <a:rPr lang="ko-KR" altLang="en-US" sz="1400" dirty="0"/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특히</a:t>
            </a:r>
            <a:r>
              <a:rPr lang="en-US" altLang="ko-KR" sz="1400" dirty="0"/>
              <a:t>, </a:t>
            </a:r>
            <a:r>
              <a:rPr lang="ko-KR" altLang="en-US" sz="1400" dirty="0"/>
              <a:t>서버 간 데이터 연동 및 </a:t>
            </a:r>
            <a:r>
              <a:rPr lang="en-US" altLang="ko-KR" sz="1400" dirty="0"/>
              <a:t>API </a:t>
            </a:r>
            <a:r>
              <a:rPr lang="ko-KR" altLang="en-US" sz="1400" dirty="0"/>
              <a:t>설계에 대한 중요한 경험을 얻었습니다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문제 해결 </a:t>
            </a:r>
            <a:r>
              <a:rPr lang="en-US" altLang="ko-KR" sz="1400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협업 및 팀워크 </a:t>
            </a:r>
            <a:r>
              <a:rPr lang="en-US" altLang="ko-KR" sz="1400" dirty="0"/>
              <a:t>: </a:t>
            </a:r>
            <a:r>
              <a:rPr lang="ko-KR" altLang="en-US" sz="1400" dirty="0"/>
              <a:t>이번 </a:t>
            </a:r>
            <a:r>
              <a:rPr lang="en-US" altLang="ko-KR" sz="1400" dirty="0"/>
              <a:t>Smart Makeup </a:t>
            </a:r>
            <a:r>
              <a:rPr lang="ko-KR" altLang="en-US" sz="1400" dirty="0"/>
              <a:t>프로젝트에서는 이전 프로젝트와 달리 역할 분담을 통해 각자 분야에 집중하고</a:t>
            </a:r>
            <a:r>
              <a:rPr lang="en-US" altLang="ko-KR" sz="1400" dirty="0"/>
              <a:t>, </a:t>
            </a:r>
            <a:r>
              <a:rPr lang="ko-KR" altLang="en-US" sz="1400" dirty="0"/>
              <a:t>주기적인 회의를 통해 의견을 조율하며 원활한 협업을 이루었습니다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역할 분담과 팀워크가 프로젝트 성공에 중요한 역할을 한다는 것을 실감했습니다</a:t>
            </a:r>
            <a:r>
              <a:rPr lang="en-US" altLang="ko-KR" sz="1400" dirty="0"/>
              <a:t>..</a:t>
            </a:r>
            <a:endParaRPr lang="en-US" altLang="ko-KR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BE8F6-35F8-9B05-5F77-406462E14311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121823" y="3056466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End of Portfolio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42103" y="3701535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읽어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9" y="6392189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12381"/>
            <a:ext cx="3921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강화학습을 활용하여 </a:t>
            </a:r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 가격을 예측하고</a:t>
            </a:r>
            <a:r>
              <a:rPr lang="en-US" altLang="ko-KR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이를 기반으로 매수 및 매도 결정을 자동화하는 시스템을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개발하였습니다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시스템은 시장 예측 정확도를 높이고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AI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 기능을 통해 지속적으로 개선되며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전력을 자동으로 실행하는 기능을 제공합니다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74310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425807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417447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7" y="3989797"/>
            <a:ext cx="5600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프로젝트 목표</a:t>
            </a:r>
            <a:r>
              <a:rPr lang="ko-KR" altLang="en-US" sz="1400" b="0" dirty="0">
                <a:effectLst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/>
              <a:t>강화 학습을 통해 원자재 가격을 예측하고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기반으로 매수와 매도 결정하는 시스템을 개발하는 것입니다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/>
              <a:t>주식과 원자재 시장을 처음 접한 투자자들은 불확실한 정보로 인해 투자 결정을 내리는 데 어려움을 겪으며</a:t>
            </a:r>
            <a:r>
              <a:rPr lang="en-US" altLang="ko-KR" sz="1400" dirty="0"/>
              <a:t>, </a:t>
            </a:r>
            <a:r>
              <a:rPr lang="ko-KR" altLang="en-US" sz="1400" dirty="0"/>
              <a:t>그로 인해 많은 이들이 손실을 보고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</a:rPr>
              <a:t>해결 방안</a:t>
            </a:r>
            <a:r>
              <a:rPr lang="ko-KR" altLang="en-US" sz="1400" b="0" dirty="0">
                <a:effectLst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/>
              <a:t>강화학습을 활용하여 시장 데이터를 분석하고</a:t>
            </a:r>
            <a:r>
              <a:rPr lang="en-US" altLang="ko-KR" sz="1400" dirty="0"/>
              <a:t>, </a:t>
            </a:r>
            <a:r>
              <a:rPr lang="ko-KR" altLang="en-US" sz="1400" dirty="0"/>
              <a:t>예측 정확도를 높여 투자 결정을 지원하는 시스템을 제공합니다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신규 사용자들이 보다 신뢰할 수 있는 정보에 기반해 투자 결정을 내릴 수 있도록 돕고</a:t>
            </a:r>
            <a:r>
              <a:rPr lang="en-US" altLang="ko-KR" sz="1400" dirty="0"/>
              <a:t>, </a:t>
            </a:r>
            <a:r>
              <a:rPr lang="ko-KR" altLang="en-US" sz="1400" dirty="0"/>
              <a:t>손실을 최소화하는 것을 목표로 합니다</a:t>
            </a:r>
            <a:r>
              <a:rPr lang="en-US" altLang="ko-KR" sz="1400" dirty="0"/>
              <a:t>.</a:t>
            </a:r>
            <a:endParaRPr lang="en-US" altLang="ko-KR" sz="1400" b="0" dirty="0">
              <a:effectLst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4" y="1981656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7032625" y="1862478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Flow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1044</Words>
  <Application>Microsoft Office PowerPoint</Application>
  <PresentationFormat>와이드스크린</PresentationFormat>
  <Paragraphs>202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-apple-system</vt:lpstr>
      <vt:lpstr>나눔스퀘어 네오 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ezen</cp:lastModifiedBy>
  <cp:revision>97</cp:revision>
  <dcterms:created xsi:type="dcterms:W3CDTF">2024-10-31T10:17:07Z</dcterms:created>
  <dcterms:modified xsi:type="dcterms:W3CDTF">2024-11-26T08:40:18Z</dcterms:modified>
</cp:coreProperties>
</file>